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40" autoAdjust="0"/>
  </p:normalViewPr>
  <p:slideViewPr>
    <p:cSldViewPr snapToGrid="0">
      <p:cViewPr varScale="1">
        <p:scale>
          <a:sx n="27" d="100"/>
          <a:sy n="27" d="100"/>
        </p:scale>
        <p:origin x="1152"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Sometimes, making our software equitable simply means an additional set of implementation tasks - like making the dominos app work with a screenreader.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marL="685800" indent="-263525">
              <a:lnSpc>
                <a:spcPct val="115000"/>
              </a:lnSpc>
              <a:buClr>
                <a:srgbClr val="000000"/>
              </a:buClr>
              <a:buSzPts val="700"/>
              <a:buFont typeface="Arial"/>
              <a:buChar char="●"/>
              <a:defRPr sz="700">
                <a:latin typeface="Calibri"/>
                <a:ea typeface="Calibri"/>
                <a:cs typeface="Calibri"/>
                <a:sym typeface="Calibri"/>
              </a:defRPr>
            </a:lvl1pPr>
          </a:lstStyle>
          <a:p>
            <a:r>
              <a:t>For Amazon's A.I. system define how you would re-design for the system to follow these A.I. guidelines.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381000" y="685800"/>
            <a:ext cx="6096000" cy="3429000"/>
          </a:xfrm>
          <a:prstGeom prst="rect">
            <a:avLst/>
          </a:prstGeom>
        </p:spPr>
        <p:txBody>
          <a:bodyPr/>
          <a:lstStyle/>
          <a:p>
            <a:endParaRPr/>
          </a:p>
        </p:txBody>
      </p:sp>
      <p:sp>
        <p:nvSpPr>
          <p:cNvPr id="70" name="Shape 70"/>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When building such tools, it’s vital to evaluate them on multiple dimensions to ensure that we are not simply re-enforcing existing biases.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When building such tools, it’s vital to evaluate them on multiple dimensions to ensure that we are not simply re-enforcing existing biases.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And Machine Learning is not the only application that uses huge amounts of energy (click)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 name="Title Text"/>
          <p:cNvSpPr txBox="1">
            <a:spLocks noGrp="1"/>
          </p:cNvSpPr>
          <p:nvPr>
            <p:ph type="title"/>
          </p:nvPr>
        </p:nvSpPr>
        <p:spPr>
          <a:xfrm>
            <a:off x="508502" y="-941265"/>
            <a:ext cx="23947382" cy="2651127"/>
          </a:xfrm>
          <a:prstGeom prst="rect">
            <a:avLst/>
          </a:prstGeom>
        </p:spPr>
        <p:txBody>
          <a:bodyPr lIns="91439" tIns="91439" rIns="91439" bIns="91439" anchor="b"/>
          <a:lstStyle>
            <a:lvl1pPr defTabSz="1828800">
              <a:lnSpc>
                <a:spcPct val="90000"/>
              </a:lnSpc>
              <a:defRPr sz="8400">
                <a:solidFill>
                  <a:srgbClr val="0070C0"/>
                </a:solidFill>
                <a:latin typeface="Verdana"/>
                <a:ea typeface="Verdana"/>
                <a:cs typeface="Verdana"/>
                <a:sym typeface="Verdana"/>
              </a:defRPr>
            </a:lvl1pPr>
          </a:lstStyle>
          <a:p>
            <a:r>
              <a:t>Title Text</a:t>
            </a:r>
          </a:p>
        </p:txBody>
      </p:sp>
      <p:sp>
        <p:nvSpPr>
          <p:cNvPr id="20"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marL="0" indent="0" defTabSz="1828800">
              <a:spcBef>
                <a:spcPts val="2000"/>
              </a:spcBef>
              <a:buClrTx/>
              <a:buSzTx/>
              <a:buFontTx/>
              <a:buNone/>
              <a:defRPr sz="5000"/>
            </a:lvl1pPr>
            <a:lvl2pPr marL="889000" indent="-609600" defTabSz="1828800">
              <a:lnSpc>
                <a:spcPct val="100000"/>
              </a:lnSpc>
              <a:spcBef>
                <a:spcPts val="2000"/>
              </a:spcBef>
              <a:buClrTx/>
              <a:buSzPct val="84000"/>
              <a:buFont typeface="Arial"/>
              <a:buChar char="๏"/>
              <a:defRPr sz="5000"/>
            </a:lvl2pPr>
            <a:lvl3pPr marL="1507066" indent="-592666" defTabSz="1828800">
              <a:lnSpc>
                <a:spcPct val="100000"/>
              </a:lnSpc>
              <a:spcBef>
                <a:spcPts val="2000"/>
              </a:spcBef>
              <a:buClrTx/>
              <a:buSzPct val="100000"/>
              <a:buFont typeface="Arial"/>
              <a:defRPr sz="5000"/>
            </a:lvl3pPr>
            <a:lvl4pPr marL="2030118" indent="-658518" defTabSz="1828800">
              <a:lnSpc>
                <a:spcPct val="100000"/>
              </a:lnSpc>
              <a:spcBef>
                <a:spcPts val="2000"/>
              </a:spcBef>
              <a:buClrTx/>
              <a:buSzPct val="100000"/>
              <a:buFont typeface="Arial"/>
              <a:defRPr sz="5000"/>
            </a:lvl4pPr>
            <a:lvl5pPr marL="2487318" indent="-658518" defTabSz="1828800">
              <a:lnSpc>
                <a:spcPct val="100000"/>
              </a:lnSpc>
              <a:spcBef>
                <a:spcPts val="2000"/>
              </a:spcBef>
              <a:buClrTx/>
              <a:buSzPct val="100000"/>
              <a:buFont typeface="Arial"/>
              <a:defRPr sz="5000"/>
            </a:lvl5p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22" name="Straight Connector 7"/>
          <p:cNvSpPr/>
          <p:nvPr/>
        </p:nvSpPr>
        <p:spPr>
          <a:xfrm>
            <a:off x="698625" y="1663058"/>
            <a:ext cx="2298675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ater.com/2019/7/25/8930669/dominos-supreme-court-website-accessible-blind-us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microsoft.com/en-us/research/uploads/prod/2020/03/Guidelines_summary_image@2x.png"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wsj.com/articles/SB1000142412788732377720457818939181388153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7.png"/><Relationship Id="rId4" Type="http://schemas.openxmlformats.org/officeDocument/2006/relationships/hyperlink" Target="https://arxiv.org/pdf/1906.02243.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t>CS 4530</a:t>
            </a:r>
          </a:p>
          <a:p>
            <a:r>
              <a:t>Fundamentals of Software Engineering</a:t>
            </a:r>
          </a:p>
          <a:p>
            <a:endParaRPr/>
          </a:p>
          <a:p>
            <a:r>
              <a:t>Module 18: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dirty="0"/>
              <a:t>Adeel Bhutta, Jan Vitek, Mitch Wand</a:t>
            </a:r>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44" name="Rectangle 5"/>
          <p:cNvSpPr txBox="1"/>
          <p:nvPr/>
        </p:nvSpPr>
        <p:spPr>
          <a:xfrm>
            <a:off x="105566" y="12800827"/>
            <a:ext cx="8443913"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dirty="0"/>
              <a:t>© 202</a:t>
            </a:r>
            <a:r>
              <a:rPr lang="en-US" dirty="0"/>
              <a:t>3</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Google Shape;138;p8"/>
          <p:cNvSpPr txBox="1">
            <a:spLocks noGrp="1"/>
          </p:cNvSpPr>
          <p:nvPr>
            <p:ph type="title"/>
          </p:nvPr>
        </p:nvSpPr>
        <p:spPr>
          <a:prstGeom prst="rect">
            <a:avLst/>
          </a:prstGeom>
        </p:spPr>
        <p:txBody>
          <a:bodyPr/>
          <a:lstStyle/>
          <a:p>
            <a:r>
              <a:t>UIs discriminate against differently-abled</a:t>
            </a:r>
          </a:p>
        </p:txBody>
      </p:sp>
      <p:sp>
        <p:nvSpPr>
          <p:cNvPr id="107" name="Google Shape;139;p8"/>
          <p:cNvSpPr txBox="1">
            <a:spLocks noGrp="1"/>
          </p:cNvSpPr>
          <p:nvPr>
            <p:ph type="body" idx="1"/>
          </p:nvPr>
        </p:nvSpPr>
        <p:spPr>
          <a:prstGeom prst="rect">
            <a:avLst/>
          </a:prstGeom>
        </p:spPr>
        <p:txBody>
          <a:bodyPr/>
          <a:lstStyle/>
          <a:p>
            <a:r>
              <a:t>Inclusivity and Accessibility: Domino’s Pizza LLC v. Robles</a:t>
            </a:r>
          </a:p>
        </p:txBody>
      </p:sp>
      <p:sp>
        <p:nvSpPr>
          <p:cNvPr id="1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57368" y="1966215"/>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t>Software evades regulation</a:t>
            </a:r>
          </a:p>
        </p:txBody>
      </p:sp>
      <p:sp>
        <p:nvSpPr>
          <p:cNvPr id="117" name="Google Shape;148;p9"/>
          <p:cNvSpPr txBox="1">
            <a:spLocks noGrp="1"/>
          </p:cNvSpPr>
          <p:nvPr>
            <p:ph type="body" idx="1"/>
          </p:nvPr>
        </p:nvSpPr>
        <p:spPr>
          <a:prstGeom prst="rect">
            <a:avLst/>
          </a:prstGeom>
        </p:spPr>
        <p:txBody>
          <a:bodyPr/>
          <a:lstStyle/>
          <a:p>
            <a:r>
              <a:t>Example: Volkswagen diesel emissions</a:t>
            </a:r>
          </a:p>
        </p:txBody>
      </p:sp>
      <p:sp>
        <p:nvSpPr>
          <p:cNvPr id="1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1"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type="body" sz="quarter" idx="1"/>
          </p:nvPr>
        </p:nvSpPr>
        <p:spPr>
          <a:xfrm>
            <a:off x="671465" y="1886743"/>
            <a:ext cx="23392404" cy="2651127"/>
          </a:xfrm>
          <a:prstGeom prst="rect">
            <a:avLst/>
          </a:prstGeom>
        </p:spPr>
        <p:txBody>
          <a:bodyPr/>
          <a:lstStyle/>
          <a:p>
            <a:r>
              <a:t>Example: Google Photos auto-tagging </a:t>
            </a:r>
          </a:p>
        </p:txBody>
      </p:sp>
      <p:sp>
        <p:nvSpPr>
          <p:cNvPr id="1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67;p11"/>
          <p:cNvSpPr txBox="1">
            <a:spLocks noGrp="1"/>
          </p:cNvSpPr>
          <p:nvPr>
            <p:ph type="title"/>
          </p:nvPr>
        </p:nvSpPr>
        <p:spPr>
          <a:prstGeom prst="rect">
            <a:avLst/>
          </a:prstGeom>
        </p:spPr>
        <p:txBody>
          <a:bodyPr/>
          <a:lstStyle/>
          <a:p>
            <a:r>
              <a:t>Reflecting on these examples</a:t>
            </a:r>
          </a:p>
        </p:txBody>
      </p:sp>
      <p:sp>
        <p:nvSpPr>
          <p:cNvPr id="136" name="Google Shape;168;p11"/>
          <p:cNvSpPr txBox="1">
            <a:spLocks noGrp="1"/>
          </p:cNvSpPr>
          <p:nvPr>
            <p:ph type="body" idx="1"/>
          </p:nvPr>
        </p:nvSpPr>
        <p:spPr>
          <a:prstGeom prst="rect">
            <a:avLst/>
          </a:prstGeom>
        </p:spPr>
        <p:txBody>
          <a:bodyPr/>
          <a:lstStyle/>
          <a:p>
            <a:r>
              <a:t>Personal philosophies and business cases</a:t>
            </a:r>
          </a:p>
        </p:txBody>
      </p:sp>
      <p:sp>
        <p:nvSpPr>
          <p:cNvPr id="1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138" name="Google Shape;169;p11" descr="Google Shape;169;p11"/>
          <p:cNvPicPr>
            <a:picLocks noChangeAspect="1"/>
          </p:cNvPicPr>
          <p:nvPr/>
        </p:nvPicPr>
        <p:blipFill>
          <a:blip r:embed="rId3"/>
          <a:srcRect t="17785"/>
          <a:stretch>
            <a:fillRect/>
          </a:stretch>
        </p:blipFill>
        <p:spPr>
          <a:xfrm>
            <a:off x="1480314" y="3250618"/>
            <a:ext cx="10435564" cy="4826003"/>
          </a:xfrm>
          <a:prstGeom prst="rect">
            <a:avLst/>
          </a:prstGeom>
          <a:ln w="12700">
            <a:miter lim="400000"/>
          </a:ln>
        </p:spPr>
      </p:pic>
      <p:pic>
        <p:nvPicPr>
          <p:cNvPr id="139" name="Google Shape;170;p11" descr="Google Shape;170;p11"/>
          <p:cNvPicPr>
            <a:picLocks noChangeAspect="1"/>
          </p:cNvPicPr>
          <p:nvPr/>
        </p:nvPicPr>
        <p:blipFill>
          <a:blip r:embed="rId4"/>
          <a:srcRect t="17212"/>
          <a:stretch>
            <a:fillRect/>
          </a:stretch>
        </p:blipFill>
        <p:spPr>
          <a:xfrm>
            <a:off x="12930358" y="3250619"/>
            <a:ext cx="10363290" cy="4826001"/>
          </a:xfrm>
          <a:prstGeom prst="rect">
            <a:avLst/>
          </a:prstGeom>
          <a:ln w="12700">
            <a:miter lim="400000"/>
          </a:ln>
        </p:spPr>
      </p:pic>
      <p:pic>
        <p:nvPicPr>
          <p:cNvPr id="140" name="Google Shape;171;p11" descr="Google Shape;171;p11"/>
          <p:cNvPicPr>
            <a:picLocks noChangeAspect="1"/>
          </p:cNvPicPr>
          <p:nvPr/>
        </p:nvPicPr>
        <p:blipFill>
          <a:blip r:embed="rId5"/>
          <a:srcRect t="17242"/>
          <a:stretch>
            <a:fillRect/>
          </a:stretch>
        </p:blipFill>
        <p:spPr>
          <a:xfrm>
            <a:off x="1514444" y="8827276"/>
            <a:ext cx="10367146" cy="4826003"/>
          </a:xfrm>
          <a:prstGeom prst="rect">
            <a:avLst/>
          </a:prstGeom>
          <a:ln w="12700">
            <a:miter lim="400000"/>
          </a:ln>
        </p:spPr>
      </p:pic>
      <p:pic>
        <p:nvPicPr>
          <p:cNvPr id="141" name="Google Shape;172;p11" descr="Google Shape;172;p11"/>
          <p:cNvPicPr>
            <a:picLocks noChangeAspect="1"/>
          </p:cNvPicPr>
          <p:nvPr/>
        </p:nvPicPr>
        <p:blipFill>
          <a:blip r:embed="rId6"/>
          <a:srcRect t="17213"/>
          <a:stretch>
            <a:fillRect/>
          </a:stretch>
        </p:blipFill>
        <p:spPr>
          <a:xfrm>
            <a:off x="12930358" y="8827276"/>
            <a:ext cx="10363467" cy="4826002"/>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t>Engineering equitable software requires conscious effort</a:t>
            </a:r>
          </a:p>
          <a:p>
            <a:pPr marL="1154811" lvl="1"/>
            <a:r>
              <a:t>How do we determine what “the right thing” is?</a:t>
            </a:r>
          </a:p>
          <a:p>
            <a:pPr marL="1154811" lvl="1"/>
            <a:r>
              <a:t>How do we convince our investors/managers to take this action?</a:t>
            </a:r>
          </a:p>
        </p:txBody>
      </p:sp>
      <p:sp>
        <p:nvSpPr>
          <p:cNvPr id="1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t>How to mitigate harms in software?</a:t>
            </a:r>
          </a:p>
        </p:txBody>
      </p:sp>
      <p:sp>
        <p:nvSpPr>
          <p:cNvPr id="152" name="Google Shape;185;g15e7e72aa08_0_47"/>
          <p:cNvSpPr txBox="1">
            <a:spLocks noGrp="1"/>
          </p:cNvSpPr>
          <p:nvPr>
            <p:ph type="body" idx="1"/>
          </p:nvPr>
        </p:nvSpPr>
        <p:spPr>
          <a:prstGeom prst="rect">
            <a:avLst/>
          </a:prstGeom>
        </p:spPr>
        <p:txBody>
          <a:bodyPr/>
          <a:lstStyle/>
          <a:p>
            <a:pPr>
              <a:lnSpc>
                <a:spcPct val="100000"/>
              </a:lnSpc>
            </a:pPr>
            <a:r>
              <a:t>What are you trying to solve?​</a:t>
            </a:r>
          </a:p>
          <a:p>
            <a:pPr lvl="1"/>
            <a:r>
              <a:t>For every software you create, include a wide range of people to use it</a:t>
            </a:r>
          </a:p>
          <a:p>
            <a:pPr lvl="1"/>
            <a:r>
              <a:t>Including more people helps detect biases and harms</a:t>
            </a:r>
          </a:p>
          <a:p>
            <a:pPr lvl="1"/>
            <a:r>
              <a:t>Iterate your software throughout its entire life cycle. </a:t>
            </a:r>
          </a:p>
        </p:txBody>
      </p:sp>
      <p:sp>
        <p:nvSpPr>
          <p:cNvPr id="1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154" name="Google Shape;187;g15e7e72aa08_0_47" descr="Google Shape;187;g15e7e72aa08_0_47"/>
          <p:cNvPicPr>
            <a:picLocks noChangeAspect="1"/>
          </p:cNvPicPr>
          <p:nvPr/>
        </p:nvPicPr>
        <p:blipFill>
          <a:blip r:embed="rId2"/>
          <a:stretch>
            <a:fillRect/>
          </a:stretch>
        </p:blipFill>
        <p:spPr>
          <a:xfrm>
            <a:off x="16984087" y="5606027"/>
            <a:ext cx="7471797" cy="7471798"/>
          </a:xfrm>
          <a:prstGeom prst="rect">
            <a:avLst/>
          </a:prstGeom>
          <a:ln w="12700">
            <a:miter lim="400000"/>
          </a:ln>
        </p:spPr>
      </p:pic>
      <p:pic>
        <p:nvPicPr>
          <p:cNvPr id="155" name="Google Shape;188;g15e7e72aa08_0_47" descr="Google Shape;188;g15e7e72aa08_0_47"/>
          <p:cNvPicPr>
            <a:picLocks noChangeAspect="1"/>
          </p:cNvPicPr>
          <p:nvPr/>
        </p:nvPicPr>
        <p:blipFill>
          <a:blip r:embed="rId3"/>
          <a:stretch>
            <a:fillRect/>
          </a:stretch>
        </p:blipFill>
        <p:spPr>
          <a:xfrm>
            <a:off x="12817478" y="6094228"/>
            <a:ext cx="6827626" cy="6827626"/>
          </a:xfrm>
          <a:prstGeom prst="rect">
            <a:avLst/>
          </a:prstGeom>
          <a:ln w="12700">
            <a:miter lim="400000"/>
          </a:ln>
        </p:spPr>
      </p:pic>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Google Shape;194;g15e7e72aa08_0_60"/>
          <p:cNvSpPr txBox="1">
            <a:spLocks noGrp="1"/>
          </p:cNvSpPr>
          <p:nvPr>
            <p:ph type="title"/>
          </p:nvPr>
        </p:nvSpPr>
        <p:spPr>
          <a:xfrm>
            <a:off x="244049" y="924624"/>
            <a:ext cx="23895902" cy="5228402"/>
          </a:xfrm>
          <a:prstGeom prst="rect">
            <a:avLst/>
          </a:prstGeom>
        </p:spPr>
        <p:txBody>
          <a:bodyPr/>
          <a:lstStyle/>
          <a:p>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2"/>
              </a:defRPr>
            </a:lvl1pPr>
          </a:lstStyle>
          <a:p>
            <a:pPr>
              <a:defRPr>
                <a:solidFill>
                  <a:srgbClr val="000000"/>
                </a:solidFill>
                <a:uFillTx/>
              </a:defRPr>
            </a:pPr>
            <a:r>
              <a:rPr>
                <a:solidFill>
                  <a:srgbClr val="0000FF"/>
                </a:solidFill>
                <a:uFill>
                  <a:solidFill>
                    <a:srgbClr val="0000FF"/>
                  </a:solidFill>
                </a:uFill>
                <a:hlinkClick r:id="rId2"/>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3"/>
          <a:stretch>
            <a:fillRect/>
          </a:stretch>
        </p:blipFill>
        <p:spPr>
          <a:xfrm>
            <a:off x="15417837" y="4275283"/>
            <a:ext cx="8472788" cy="646321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srcRect l="10739" t="13489"/>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64" name="Google Shape;203;g15e7e72aa08_0_66" descr="Google Shape;203;g15e7e72aa08_0_66"/>
          <p:cNvPicPr>
            <a:picLocks noChangeAspect="1"/>
          </p:cNvPicPr>
          <p:nvPr/>
        </p:nvPicPr>
        <p:blipFill>
          <a:blip r:embed="rId3"/>
          <a:stretch>
            <a:fillRect/>
          </a:stretch>
        </p:blipFill>
        <p:spPr>
          <a:xfrm>
            <a:off x="17529962" y="304800"/>
            <a:ext cx="6854038" cy="5228400"/>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stretch>
            <a:fillRect/>
          </a:stretch>
        </p:blipFill>
        <p:spPr>
          <a:xfrm>
            <a:off x="315299" y="286465"/>
            <a:ext cx="23992008" cy="11814852"/>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68" name="Google Shape;210;g15e7e72aa08_0_74" descr="Google Shape;210;g15e7e72aa08_0_74"/>
          <p:cNvPicPr>
            <a:picLocks noChangeAspect="1"/>
          </p:cNvPicPr>
          <p:nvPr/>
        </p:nvPicPr>
        <p:blipFill>
          <a:blip r:embed="rId3"/>
          <a:stretch>
            <a:fillRect/>
          </a:stretch>
        </p:blipFill>
        <p:spPr>
          <a:xfrm>
            <a:off x="21459099" y="11568300"/>
            <a:ext cx="2431525" cy="1854826"/>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stretch>
            <a:fillRect/>
          </a:stretch>
        </p:blipFill>
        <p:spPr>
          <a:xfrm>
            <a:off x="0" y="1476899"/>
            <a:ext cx="24367697" cy="8316914"/>
          </a:xfrm>
          <a:prstGeom prst="rect">
            <a:avLst/>
          </a:prstGeom>
          <a:ln w="12700">
            <a:miter lim="400000"/>
          </a:ln>
        </p:spPr>
      </p:pic>
      <p:pic>
        <p:nvPicPr>
          <p:cNvPr id="171" name="Google Shape;216;g15e7e72aa08_0_82" descr="Google Shape;216;g15e7e72aa08_0_82"/>
          <p:cNvPicPr>
            <a:picLocks noChangeAspect="1"/>
          </p:cNvPicPr>
          <p:nvPr/>
        </p:nvPicPr>
        <p:blipFill>
          <a:blip r:embed="rId3"/>
          <a:stretch>
            <a:fillRect/>
          </a:stretch>
        </p:blipFill>
        <p:spPr>
          <a:xfrm>
            <a:off x="20837650" y="11031349"/>
            <a:ext cx="3199401" cy="244057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t>Learning Goals</a:t>
            </a:r>
          </a:p>
        </p:txBody>
      </p:sp>
      <p:sp>
        <p:nvSpPr>
          <p:cNvPr id="47"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lnSpc>
                <a:spcPct val="90000"/>
              </a:lnSpc>
            </a:pPr>
            <a:r>
              <a:t>Illustrate how software can cause inadvertent harm or amplify inequities</a:t>
            </a:r>
          </a:p>
          <a:p>
            <a:pPr lvl="1">
              <a:lnSpc>
                <a:spcPct val="90000"/>
              </a:lnSpc>
            </a:pPr>
            <a:r>
              <a:t>Explain the role of software engineers in avoiding such harms</a:t>
            </a:r>
          </a:p>
        </p:txBody>
      </p:sp>
      <p:sp>
        <p:nvSpPr>
          <p:cNvPr id="4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srcRect l="68412" t="7320" b="36511"/>
          <a:stretch>
            <a:fillRect/>
          </a:stretch>
        </p:blipFill>
        <p:spPr>
          <a:xfrm>
            <a:off x="242159" y="7024069"/>
            <a:ext cx="10665880" cy="6500813"/>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earning Goals"/>
          <p:cNvSpPr txBox="1">
            <a:spLocks noGrp="1"/>
          </p:cNvSpPr>
          <p:nvPr>
            <p:ph type="title"/>
          </p:nvPr>
        </p:nvSpPr>
        <p:spPr>
          <a:prstGeom prst="rect">
            <a:avLst/>
          </a:prstGeom>
        </p:spPr>
        <p:txBody>
          <a:bodyPr/>
          <a:lstStyle/>
          <a:p>
            <a:r>
              <a:t>Learning Goals</a:t>
            </a:r>
          </a:p>
        </p:txBody>
      </p:sp>
      <p:sp>
        <p:nvSpPr>
          <p:cNvPr id="177" name="By the end of this lesson, you should be able to…"/>
          <p:cNvSpPr txBox="1">
            <a:spLocks noGrp="1"/>
          </p:cNvSpPr>
          <p:nvPr>
            <p:ph type="body" idx="1"/>
          </p:nvPr>
        </p:nvSpPr>
        <p:spPr>
          <a:prstGeom prst="rect">
            <a:avLst/>
          </a:prstGeom>
        </p:spPr>
        <p:txBody>
          <a:bodyPr/>
          <a:lstStyle/>
          <a:p>
            <a:r>
              <a:t>You should now be able to…</a:t>
            </a:r>
          </a:p>
          <a:p>
            <a:pPr lvl="1">
              <a:lnSpc>
                <a:spcPct val="90000"/>
              </a:lnSpc>
            </a:pPr>
            <a:r>
              <a:t>Suggest how software can cause inadvertent harm or amplify inequities</a:t>
            </a:r>
          </a:p>
          <a:p>
            <a:pPr lvl="1">
              <a:lnSpc>
                <a:spcPct val="90000"/>
              </a:lnSpc>
            </a:pPr>
            <a:r>
              <a:t>Explain why software engineers have a role to play in avoiding such harms</a:t>
            </a:r>
          </a:p>
        </p:txBody>
      </p:sp>
      <p:sp>
        <p:nvSpPr>
          <p:cNvPr id="1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227;g15e7e72aa08_0_107"/>
          <p:cNvSpPr txBox="1">
            <a:spLocks noGrp="1"/>
          </p:cNvSpPr>
          <p:nvPr>
            <p:ph type="title"/>
          </p:nvPr>
        </p:nvSpPr>
        <p:spPr>
          <a:prstGeom prst="rect">
            <a:avLst/>
          </a:prstGeom>
        </p:spPr>
        <p:txBody>
          <a:bodyPr/>
          <a:lstStyle/>
          <a:p>
            <a:r>
              <a:t>Exercise</a:t>
            </a:r>
          </a:p>
        </p:txBody>
      </p:sp>
      <p:sp>
        <p:nvSpPr>
          <p:cNvPr id="181" name="Google Shape;228;g15e7e72aa08_0_107"/>
          <p:cNvSpPr txBox="1">
            <a:spLocks noGrp="1"/>
          </p:cNvSpPr>
          <p:nvPr>
            <p:ph type="body" idx="1"/>
          </p:nvPr>
        </p:nvSpPr>
        <p:spPr>
          <a:prstGeom prst="rect">
            <a:avLst/>
          </a:prstGeom>
        </p:spPr>
        <p:txBody>
          <a:bodyPr lIns="50800" tIns="50800" rIns="50800" bIns="50800"/>
          <a:lstStyle>
            <a:lvl1pPr>
              <a:spcBef>
                <a:spcPts val="4500"/>
              </a:spcBef>
              <a:defRPr sz="4800"/>
            </a:lvl1pPr>
          </a:lstStyle>
          <a:p>
            <a:r>
              <a:t>Team up and propose actionable ideas to re-design Amazon’s Hiring Software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183" name="Google Shape;229;g15e7e72aa08_0_107"/>
          <p:cNvSpPr txBox="1"/>
          <p:nvPr/>
        </p:nvSpPr>
        <p:spPr>
          <a:xfrm>
            <a:off x="1358900" y="8008958"/>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84" name="Google Shape;230;g15e7e72aa08_0_107" descr="Google Shape;230;g15e7e72aa08_0_107"/>
          <p:cNvPicPr>
            <a:picLocks noChangeAspect="1"/>
          </p:cNvPicPr>
          <p:nvPr/>
        </p:nvPicPr>
        <p:blipFill>
          <a:blip r:embed="rId3"/>
          <a:stretch>
            <a:fillRect/>
          </a:stretch>
        </p:blipFill>
        <p:spPr>
          <a:xfrm>
            <a:off x="138777" y="4464679"/>
            <a:ext cx="24106445" cy="7344933"/>
          </a:xfrm>
          <a:prstGeom prst="rect">
            <a:avLst/>
          </a:prstGeom>
          <a:ln w="12700">
            <a:miter lim="400000"/>
          </a:ln>
        </p:spPr>
      </p:pic>
      <p:sp>
        <p:nvSpPr>
          <p:cNvPr id="185" name="Google Shape;231;g15e7e72aa08_0_107"/>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lstStyle/>
          <a:p>
            <a:pPr algn="r">
              <a:lnSpc>
                <a:spcPct val="100000"/>
              </a:lnSpc>
              <a:defRPr sz="5900" i="1"/>
            </a:pPr>
            <a:r>
              <a:t>As new as software engineering is, </a:t>
            </a:r>
          </a:p>
          <a:p>
            <a:pPr algn="r">
              <a:lnSpc>
                <a:spcPct val="100000"/>
              </a:lnSpc>
              <a:defRPr sz="5900" i="1"/>
            </a:pPr>
            <a:r>
              <a:t>we’re newer still at understanding its impact on underrepresented people and diverse societies </a:t>
            </a:r>
          </a:p>
          <a:p>
            <a:pPr algn="r">
              <a:lnSpc>
                <a:spcPct val="100000"/>
              </a:lnSpc>
              <a:defRPr sz="5900" i="1"/>
            </a:pPr>
            <a:r>
              <a:t>We must recognize imbalance of power between those who make development decisions that impact the world </a:t>
            </a:r>
          </a:p>
          <a:p>
            <a:pPr algn="r">
              <a:lnSpc>
                <a:spcPct val="100000"/>
              </a:lnSpc>
              <a:defRPr sz="5900" i="1"/>
            </a:pPr>
            <a:r>
              <a:t>and those who simply must accept and live with those decisions that sometimes disadvantage already marginalized communities globally </a:t>
            </a:r>
          </a:p>
        </p:txBody>
      </p:sp>
      <p:sp>
        <p:nvSpPr>
          <p:cNvPr id="52"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type="body" idx="1"/>
          </p:nvPr>
        </p:nvSpPr>
        <p:spPr>
          <a:xfrm>
            <a:off x="7633049" y="1886743"/>
            <a:ext cx="16430820" cy="11035111"/>
          </a:xfrm>
          <a:prstGeom prst="rect">
            <a:avLst/>
          </a:prstGeom>
        </p:spPr>
        <p:txBody>
          <a:bodyPr/>
          <a:lstStyle/>
          <a:p>
            <a:pPr marL="469900" indent="-300876" algn="r" defTabSz="914400">
              <a:lnSpc>
                <a:spcPct val="100000"/>
              </a:lnSpc>
              <a:spcBef>
                <a:spcPts val="0"/>
              </a:spcBef>
              <a:defRPr sz="4800"/>
            </a:pPr>
            <a:r>
              <a:rPr i="1"/>
              <a:t>One mark of an exceptional engineer is the ability to understand how products can advantage and disadvantage different groups of human beings</a:t>
            </a:r>
          </a:p>
          <a:p>
            <a:pPr marL="469900" indent="-300876" algn="r" defTabSz="914400">
              <a:lnSpc>
                <a:spcPct val="100000"/>
              </a:lnSpc>
              <a:spcBef>
                <a:spcPts val="0"/>
              </a:spcBef>
              <a:defRPr sz="4800" i="1"/>
            </a:pPr>
            <a:endParaRPr i="1"/>
          </a:p>
          <a:p>
            <a:pPr marL="469900" indent="-300876" algn="r" defTabSz="914400">
              <a:lnSpc>
                <a:spcPct val="100000"/>
              </a:lnSpc>
              <a:spcBef>
                <a:spcPts val="0"/>
              </a:spcBef>
              <a:defRPr sz="4800" i="1"/>
            </a:pPr>
            <a:r>
              <a:t>Engineers are expected to have technical aptitude, but they should also have the discernment to know when to build something and when not to</a:t>
            </a:r>
          </a:p>
          <a:p>
            <a:pPr marL="469900" indent="-300876" algn="r" defTabSz="914400">
              <a:lnSpc>
                <a:spcPct val="100000"/>
              </a:lnSpc>
              <a:spcBef>
                <a:spcPts val="0"/>
              </a:spcBef>
              <a:defRPr sz="4800"/>
            </a:pPr>
            <a:endParaRPr/>
          </a:p>
          <a:p>
            <a:pPr algn="r" defTabSz="914400">
              <a:lnSpc>
                <a:spcPct val="100000"/>
              </a:lnSpc>
              <a:spcBef>
                <a:spcPts val="0"/>
              </a:spcBef>
              <a:defRPr sz="3300" b="1"/>
            </a:pPr>
            <a:r>
              <a:t>Demma Rodriguez</a:t>
            </a:r>
            <a:br/>
            <a:r>
              <a:t>Head of Equity Engineering</a:t>
            </a:r>
          </a:p>
          <a:p>
            <a:pPr algn="r" defTabSz="914400">
              <a:lnSpc>
                <a:spcPct val="100000"/>
              </a:lnSpc>
              <a:spcBef>
                <a:spcPts val="0"/>
              </a:spcBef>
              <a:defRPr sz="3300" b="1"/>
            </a:pPr>
            <a:r>
              <a:t>Google</a:t>
            </a:r>
          </a:p>
        </p:txBody>
      </p:sp>
      <p:sp>
        <p:nvSpPr>
          <p:cNvPr id="5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60" name="Google Shape;86;p4" descr="Google Shape;86;p4"/>
          <p:cNvPicPr>
            <a:picLocks noChangeAspect="1"/>
          </p:cNvPicPr>
          <p:nvPr/>
        </p:nvPicPr>
        <p:blipFill>
          <a:blip r:embed="rId3"/>
          <a:stretch>
            <a:fillRect/>
          </a:stretch>
        </p:blipFill>
        <p:spPr>
          <a:xfrm>
            <a:off x="650023" y="2217951"/>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oogle Shape;85;p4"/>
          <p:cNvSpPr txBox="1">
            <a:spLocks noGrp="1"/>
          </p:cNvSpPr>
          <p:nvPr>
            <p:ph type="title"/>
          </p:nvPr>
        </p:nvSpPr>
        <p:spPr>
          <a:prstGeom prst="rect">
            <a:avLst/>
          </a:prstGeom>
        </p:spPr>
        <p:txBody>
          <a:bodyPr/>
          <a:lstStyle/>
          <a:p>
            <a:r>
              <a:t>Recognize inequities in your software</a:t>
            </a:r>
          </a:p>
        </p:txBody>
      </p:sp>
      <p:sp>
        <p:nvSpPr>
          <p:cNvPr id="66" name="Good engineers understand how products can be weaponized to create harms in certain groups…"/>
          <p:cNvSpPr txBox="1">
            <a:spLocks noGrp="1"/>
          </p:cNvSpPr>
          <p:nvPr>
            <p:ph type="body" idx="1"/>
          </p:nvPr>
        </p:nvSpPr>
        <p:spPr>
          <a:prstGeom prst="rect">
            <a:avLst/>
          </a:prstGeom>
        </p:spPr>
        <p:txBody>
          <a:bodyPr/>
          <a:lstStyle/>
          <a:p>
            <a:pPr lvl="1"/>
            <a:r>
              <a:t>Good engineers understand how products can be weaponized to create harms in certain groups</a:t>
            </a:r>
          </a:p>
          <a:p>
            <a:pPr lvl="1"/>
            <a:r>
              <a:t>Microsoft failed with a chatbot that picked up the behavior people used…</a:t>
            </a:r>
          </a:p>
          <a:p>
            <a:pPr lvl="1"/>
            <a:r>
              <a:t>…they taught Tay to use offensive and racist language attacking jews</a:t>
            </a:r>
          </a:p>
          <a:p>
            <a:endParaRPr/>
          </a:p>
        </p:txBody>
      </p:sp>
      <p:sp>
        <p:nvSpPr>
          <p:cNvPr id="6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68" name="Google Shape;95;g15e7e72aa08_0_18" descr="Google Shape;95;g15e7e72aa08_0_18"/>
          <p:cNvPicPr>
            <a:picLocks noChangeAspect="1"/>
          </p:cNvPicPr>
          <p:nvPr/>
        </p:nvPicPr>
        <p:blipFill>
          <a:blip r:embed="rId3"/>
          <a:srcRect t="26540" b="17051"/>
          <a:stretch>
            <a:fillRect/>
          </a:stretch>
        </p:blipFill>
        <p:spPr>
          <a:xfrm>
            <a:off x="593557" y="5550467"/>
            <a:ext cx="23196885" cy="8165533"/>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85;p4"/>
          <p:cNvSpPr txBox="1">
            <a:spLocks noGrp="1"/>
          </p:cNvSpPr>
          <p:nvPr>
            <p:ph type="title"/>
          </p:nvPr>
        </p:nvSpPr>
        <p:spPr>
          <a:prstGeom prst="rect">
            <a:avLst/>
          </a:prstGeom>
        </p:spPr>
        <p:txBody>
          <a:bodyPr/>
          <a:lstStyle/>
          <a:p>
            <a:r>
              <a:t>Recognize inequities in your software</a:t>
            </a:r>
          </a:p>
        </p:txBody>
      </p:sp>
      <p:sp>
        <p:nvSpPr>
          <p:cNvPr id="73" name="Good engineers understand how products can be weaponized……"/>
          <p:cNvSpPr txBox="1">
            <a:spLocks noGrp="1"/>
          </p:cNvSpPr>
          <p:nvPr>
            <p:ph type="body" idx="1"/>
          </p:nvPr>
        </p:nvSpPr>
        <p:spPr>
          <a:prstGeom prst="rect">
            <a:avLst/>
          </a:prstGeom>
        </p:spPr>
        <p:txBody>
          <a:bodyPr/>
          <a:lstStyle/>
          <a:p>
            <a:pPr lvl="1"/>
            <a:r>
              <a:t>Good engineers understand how products can be weaponized…</a:t>
            </a:r>
          </a:p>
          <a:p>
            <a:pPr lvl="1"/>
            <a:r>
              <a:t>Amazon failed with their AI hiring software…</a:t>
            </a:r>
          </a:p>
          <a:p>
            <a:pPr lvl="1"/>
            <a:r>
              <a:t>…it used 10 years of resumes to learn who should be hired</a:t>
            </a:r>
          </a:p>
          <a:p>
            <a:pPr lvl="1"/>
            <a:r>
              <a:t>…it learned to automatically reject the resumes of women</a:t>
            </a:r>
          </a:p>
          <a:p>
            <a:pPr lvl="1"/>
            <a:endParaRPr/>
          </a:p>
          <a:p>
            <a:endParaRPr/>
          </a:p>
        </p:txBody>
      </p:sp>
      <p:sp>
        <p:nvSpPr>
          <p:cNvPr id="7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75" name="Google Shape;105;g15e7e72aa08_0_36" descr="Google Shape;105;g15e7e72aa08_0_36"/>
          <p:cNvPicPr>
            <a:picLocks noChangeAspect="1"/>
          </p:cNvPicPr>
          <p:nvPr/>
        </p:nvPicPr>
        <p:blipFill>
          <a:blip r:embed="rId3"/>
          <a:srcRect b="22480"/>
          <a:stretch>
            <a:fillRect/>
          </a:stretch>
        </p:blipFill>
        <p:spPr>
          <a:xfrm>
            <a:off x="-19050" y="6751266"/>
            <a:ext cx="24422249" cy="5768327"/>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t>Algorithmic sentencing discriminates</a:t>
            </a:r>
          </a:p>
        </p:txBody>
      </p:sp>
      <p:sp>
        <p:nvSpPr>
          <p:cNvPr id="80" name="Google Shape;112;p5"/>
          <p:cNvSpPr txBox="1">
            <a:spLocks noGrp="1"/>
          </p:cNvSpPr>
          <p:nvPr>
            <p:ph type="body" idx="1"/>
          </p:nvPr>
        </p:nvSpPr>
        <p:spPr>
          <a:prstGeom prst="rect">
            <a:avLst/>
          </a:prstGeom>
        </p:spPr>
        <p:txBody>
          <a:bodyPr/>
          <a:lstStyle>
            <a:lvl1pPr>
              <a:defRPr sz="5400"/>
            </a:lvl1pPr>
          </a:lstStyle>
          <a:p>
            <a:r>
              <a:t>The COMPAS sentencing tool discriminates against black defendants </a:t>
            </a:r>
          </a:p>
        </p:txBody>
      </p:sp>
      <p:sp>
        <p:nvSpPr>
          <p:cNvPr id="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nvGraphicFramePr>
        <p:xfrm>
          <a:off x="1015251" y="4298351"/>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t>Algorithmic bias discriminates</a:t>
            </a:r>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43730" y="3088950"/>
            <a:ext cx="13498125" cy="9804524"/>
          </a:xfrm>
          <a:prstGeom prst="rect">
            <a:avLst/>
          </a:prstGeom>
          <a:ln w="25400">
            <a:solidFill>
              <a:srgbClr val="FFFFFF"/>
            </a:solidFill>
            <a:miter lim="400000"/>
          </a:ln>
          <a:effectLst>
            <a:outerShdw blurRad="50800" dist="25400" dir="3600000" rotWithShape="0">
              <a:srgbClr val="000000">
                <a:alpha val="69803"/>
              </a:srgbClr>
            </a:outerShdw>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t>Training AI systems impacts climate</a:t>
            </a:r>
          </a:p>
        </p:txBody>
      </p:sp>
      <p:sp>
        <p:nvSpPr>
          <p:cNvPr id="97" name="Double-click to edit"/>
          <p:cNvSpPr txBox="1">
            <a:spLocks noGrp="1"/>
          </p:cNvSpPr>
          <p:nvPr>
            <p:ph type="body" sz="quarter" idx="1"/>
          </p:nvPr>
        </p:nvSpPr>
        <p:spPr>
          <a:xfrm>
            <a:off x="671465" y="1886743"/>
            <a:ext cx="23392404" cy="1698479"/>
          </a:xfrm>
          <a:prstGeom prst="rect">
            <a:avLst/>
          </a:prstGeom>
        </p:spPr>
        <p:txBody>
          <a:bodyPr/>
          <a:lstStyle/>
          <a:p>
            <a:endParaRPr/>
          </a:p>
        </p:txBody>
      </p:sp>
      <p:sp>
        <p:nvSpPr>
          <p:cNvPr id="9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2393</Words>
  <Application>Microsoft Office PowerPoint</Application>
  <PresentationFormat>Custom</PresentationFormat>
  <Paragraphs>147</Paragraphs>
  <Slides>22</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Helvetica Neue</vt:lpstr>
      <vt:lpstr>Verdana</vt:lpstr>
      <vt:lpstr>21_BasicWhite</vt:lpstr>
      <vt:lpstr>CS 4530 Fundamentals of Software Engineering  Module 18: Engineering Software for Equity</vt:lpstr>
      <vt:lpstr>Learning Goals</vt:lpstr>
      <vt:lpstr>Equity and Software</vt:lpstr>
      <vt:lpstr>Recognize inequities in your software</vt:lpstr>
      <vt:lpstr>Recognize inequities in your software</vt:lpstr>
      <vt:lpstr>Recognize inequities in your software</vt:lpstr>
      <vt:lpstr>Algorithmic sentencing discriminates</vt:lpstr>
      <vt:lpstr>Algorithmic bias discriminates</vt:lpstr>
      <vt:lpstr>Training AI systems impacts climate</vt:lpstr>
      <vt:lpstr>UIs discriminate against differently-abled</vt:lpstr>
      <vt:lpstr>Software evades regulation</vt:lpstr>
      <vt:lpstr>Bias is the Default</vt:lpstr>
      <vt:lpstr>Reflecting on these examples</vt:lpstr>
      <vt:lpstr>More than don’t be evil</vt:lpstr>
      <vt:lpstr>How to mitigate harms in software?</vt:lpstr>
      <vt:lpstr>How to write software for people that mitigates harm</vt:lpstr>
      <vt:lpstr>PowerPoint Presentation</vt:lpstr>
      <vt:lpstr>PowerPoint Presentation</vt:lpstr>
      <vt:lpstr>PowerPoint Presentation</vt:lpstr>
      <vt:lpstr>PowerPoint Presentation</vt:lpstr>
      <vt:lpstr>Learning Goals</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1</cp:revision>
  <dcterms:modified xsi:type="dcterms:W3CDTF">2023-04-01T14:00:43Z</dcterms:modified>
</cp:coreProperties>
</file>